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372bea7a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372bea7a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d0d3cf19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d0d3cf1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d0d3cf19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d0d3cf1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d0d3cf19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d0d3cf19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d0d3cf1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d0d3cf1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7e30e45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7e30e45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c5099aba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c5099aba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d0d3cf19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d0d3cf19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d0d3cf19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d0d3cf19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d0d3cf19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d0d3cf19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d0d3cf19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d0d3cf19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3c5099aba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3c5099aba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d0d3cf19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d0d3cf19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d0d3cf19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d0d3cf19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7e30e45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7e30e45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7e30e451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7e30e451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d0d3cf19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d0d3cf19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c5099aba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c5099aba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d0d3cf19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d0d3cf19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d0d3cf19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d0d3cf19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d239e3e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d239e3e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d0d3cf19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d0d3cf19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d0d3cf19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d0d3cf19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d0d3cf19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d0d3cf19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7e30e451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7e30e451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0d3cf19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0d3cf19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7e30e451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7e30e451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d0d3cf19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d0d3cf19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7e30e451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7e30e45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d0d3cf19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d0d3cf19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7e30e451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7e30e451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7e30e451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57e30e451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239e3e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d239e3e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d0d3cf19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d0d3cf19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d0d3cf19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d0d3cf19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955d9351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3955d9351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955d9351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3955d9351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c5099ab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c5099a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c5099aba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c5099aba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d0d3cf1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d0d3cf1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7e30e451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7e30e45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d0d3cf1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d0d3cf1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rofriehle.co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rofriehle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rofriehle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friehle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rofriehle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friehl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rofriehle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friehle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rofriehle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rofriehle.co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friehle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rofriehle.co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rofriehle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reports.relx.com/2022/esef-ar-nl/549300WSX3VBUFFJOO66-2022-12-31-nl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rofriehle.co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profriehle.com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www.elsevier.com/about/policies/pric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www.projekt-deal.de/elsevier-news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sfdora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Publishing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NYT E02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Journal Publications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Papers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papers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articles accepted for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Publication in a research journal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Journals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(Ir)regularly appearing article collections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Structure of a Journal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Editor-in-chief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Associated editor (a.k.a. area editor)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Reviewer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Journals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 Transactions on Software Engineering Methodology (ACM TOSEM)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IEEE Transactions on Software Engineering (IEEE TSE)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Empirical Software Engineering (Springer ESE)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Requirements Engineering (Springer RE Journal)</a:t>
            </a:r>
            <a:endParaRPr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Paper Process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specific submission deadline (submit at any time)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Uncertain publication date (when your time has come)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Possibly multiple (re)submissions before a final decision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and Review Process</a:t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Review(er) Response Categories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Accept with minor revisions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Major revision (revise-and-resubmit)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Reject</a:t>
            </a:r>
            <a:endParaRPr/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274320" y="1974960"/>
            <a:ext cx="8611200" cy="1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Resubmission and Response to Reviewers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faced with a revise-and-resubmit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Prepare new manuscript expediently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response-to-reviewers</a:t>
            </a:r>
            <a:endParaRPr/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Conference Publications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Conference Papers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Conference papers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papers accepted for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Presentation at a conference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Publication in the conference proceedings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Conferences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gatherings where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Research work is being presented next 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forms of </a:t>
            </a:r>
            <a:r>
              <a:rPr lang="en"/>
              <a:t>professional </a:t>
            </a:r>
            <a:r>
              <a:rPr lang="en"/>
              <a:t>communication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Conference proceedings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paper compendia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Research publications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Journal publications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Conference publications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peer review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publishing business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Structure of a Conference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Conference committee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Program committee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Program committee chair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Program </a:t>
            </a:r>
            <a:r>
              <a:rPr lang="en"/>
              <a:t>committee</a:t>
            </a:r>
            <a:r>
              <a:rPr lang="en"/>
              <a:t> members (reviewers)</a:t>
            </a:r>
            <a:endParaRPr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Conferences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 Foundations of Software Engineering (FSE)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European Software Engineering Conference (ESEC)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IEEE International Conference on Software Engineering (ICSE)</a:t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Conference</a:t>
            </a:r>
            <a:r>
              <a:rPr lang="en"/>
              <a:t> Paper Process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conferences take place once a year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One submission deadline for the conference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Usually single accept or reject decision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One publication date (the conference) a year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Committee Decision Process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chair assigns paper to multiple reviewers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Before or at committee meeting, reviewers debate paper</a:t>
            </a:r>
            <a:endParaRPr/>
          </a:p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Accept and champion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Accept but do not champion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Reject but do not detract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Reject and detract</a:t>
            </a:r>
            <a:endParaRPr b="1"/>
          </a:p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the Champion Response Categories</a:t>
            </a:r>
            <a:endParaRPr/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cxnSp>
        <p:nvCxnSpPr>
          <p:cNvPr id="196" name="Google Shape;196;p31"/>
          <p:cNvCxnSpPr/>
          <p:nvPr/>
        </p:nvCxnSpPr>
        <p:spPr>
          <a:xfrm>
            <a:off x="274320" y="1974960"/>
            <a:ext cx="8611200" cy="1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418" y="914400"/>
            <a:ext cx="3638112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The Peer Review Process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Hallmark of Science </a:t>
            </a:r>
            <a:endParaRPr/>
          </a:p>
        </p:txBody>
      </p: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351" y="914400"/>
            <a:ext cx="4933298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 Review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Peer review is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process of providing quality assessments about scientific work by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Having other scientists provide an analysis and opinion of the work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Science’s final quality assurance measure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Evidence-based science vs. “eminence-based” science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Collaborative decision making is typically superior to an individual’s 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Applies to medicine, aircraft piloting, and science in general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Rigor vs. Relevance (Recap)</a:t>
            </a:r>
            <a:endParaRPr/>
          </a:p>
        </p:txBody>
      </p:sp>
      <p:sp>
        <p:nvSpPr>
          <p:cNvPr id="222" name="Google Shape;222;p3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Constructive vs. Antagonistic Reviews</a:t>
            </a:r>
            <a:endParaRPr/>
          </a:p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321" y="914400"/>
            <a:ext cx="5623357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Research Publications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 Review is Not Perfect (But the Best We Have)</a:t>
            </a:r>
            <a:endParaRPr/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772" y="914400"/>
            <a:ext cx="5636456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The Publishing Business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Publishers</a:t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Non-profit academic publishers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IEEE (mostly)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For-profit publishers of academic research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Elsevier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Publishers Do</a:t>
            </a:r>
            <a:endParaRPr/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access to publications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various forms (web, paper)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Their service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coordination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Editing and publishing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vs. Practice </a:t>
            </a:r>
            <a:endParaRPr/>
          </a:p>
        </p:txBody>
      </p:sp>
      <p:sp>
        <p:nvSpPr>
          <p:cNvPr id="262" name="Google Shape;262;p4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377" y="914400"/>
            <a:ext cx="5607247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Publishing is a Business</a:t>
            </a:r>
            <a:endParaRPr/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sources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Subscriptions to (digital)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</a:t>
            </a:r>
            <a:r>
              <a:rPr lang="en"/>
              <a:t> article access fees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2022 Elsevier reported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Revenues of €3.26 billion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Profits of €1.2 billion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profit margin of 37.8%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0" y="4233672"/>
            <a:ext cx="8138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https://reports.relx.com/2022/esef-ar-nl/549300WSX3VBUFFJOO66-2022-12-31-nl.html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Subscription Fees</a:t>
            </a:r>
            <a:endParaRPr/>
          </a:p>
        </p:txBody>
      </p:sp>
      <p:sp>
        <p:nvSpPr>
          <p:cNvPr id="277" name="Google Shape;277;p4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052" y="914400"/>
            <a:ext cx="5985897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Eras of Publishing</a:t>
            </a:r>
            <a:endParaRPr/>
          </a:p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era (mostly gone, but not fully)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Authors paid publishing fees, subscribers paid subscription fees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Second era (until recently, still going on)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Authors do not pay anything, subscribers pay subscription fees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New open access era (expanding)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Authors pay publication fees, access to article is free</a:t>
            </a:r>
            <a:endParaRPr/>
          </a:p>
        </p:txBody>
      </p:sp>
      <p:sp>
        <p:nvSpPr>
          <p:cNvPr id="285" name="Google Shape;285;p4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Access</a:t>
            </a:r>
            <a:endParaRPr/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access is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free and unencumbered access to a research article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Golden open access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authors pay a publisher to provide the article for free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Green open access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authors provide the article for free while the publisher charges a fee</a:t>
            </a:r>
            <a:endParaRPr/>
          </a:p>
        </p:txBody>
      </p:sp>
      <p:sp>
        <p:nvSpPr>
          <p:cNvPr id="292" name="Google Shape;292;p4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Elsevier (Open Access) Article Publishing Charge [1]</a:t>
            </a:r>
            <a:endParaRPr/>
          </a:p>
        </p:txBody>
      </p:sp>
      <p:sp>
        <p:nvSpPr>
          <p:cNvPr id="298" name="Google Shape;298;p4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914400"/>
            <a:ext cx="54864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https://www.elsevier.com/about/policies/pricing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Publish Research Papers?</a:t>
            </a:r>
            <a:endParaRPr/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publish, therefore I 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advance science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 have a career</a:t>
            </a:r>
            <a:endParaRPr/>
          </a:p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Elsevier is Holding Research Results Hostage [1]</a:t>
            </a:r>
            <a:endParaRPr/>
          </a:p>
        </p:txBody>
      </p:sp>
      <p:sp>
        <p:nvSpPr>
          <p:cNvPr id="306" name="Google Shape;306;p4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473" y="914400"/>
            <a:ext cx="597705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/>
        </p:nvSpPr>
        <p:spPr>
          <a:xfrm>
            <a:off x="0" y="4416552"/>
            <a:ext cx="9144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[1] See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https://www.projekt-deal.de/elsevier-news/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Rise of Predatory Publishers</a:t>
            </a:r>
            <a:endParaRPr/>
          </a:p>
        </p:txBody>
      </p:sp>
      <p:sp>
        <p:nvSpPr>
          <p:cNvPr id="314" name="Google Shape;314;p4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435" y="914400"/>
            <a:ext cx="580913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21" name="Google Shape;321;p49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27" name="Google Shape;327;p5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2012-2023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and Status of Publication Types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status hierarchy (by diligence of peer review)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Journal articles [1]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Conference papers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Workshop papers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Technical reports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practice, there are significant quality differences between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Journals and journals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Journals and conferences </a:t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In computer science, conferences may have equal standing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Purposes of Academic Communication</a:t>
            </a:r>
            <a:endParaRPr/>
          </a:p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 and communication of scientific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Early (workshop papers)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Intermediate (conference papers)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</a:t>
            </a:r>
            <a:r>
              <a:rPr lang="en"/>
              <a:t>l (journal articles)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Exchange of ideas, public conversation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 of supplementary results (technical reports)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 Evaluation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Publications are a key </a:t>
            </a:r>
            <a:r>
              <a:rPr lang="en"/>
              <a:t>component</a:t>
            </a:r>
            <a:r>
              <a:rPr lang="en"/>
              <a:t> of academic evaluation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Researchers get evaluated for promotion (tenure)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Department rankings influence student choice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University rankings influence public funding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Also see the SF Declaration of Research Assessment (DORA) [1]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https://sfdora.org/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 Value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Publication value is measured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 of the publication venue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measure: Impact factor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Citations of publication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measure: Weighted counts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</a:t>
            </a:r>
            <a:r>
              <a:rPr lang="en"/>
              <a:t> Strategy</a:t>
            </a:r>
            <a:endParaRPr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T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